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7" r:id="rId5"/>
    <p:sldId id="3219" r:id="rId6"/>
    <p:sldId id="3206" r:id="rId7"/>
    <p:sldId id="265" r:id="rId8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14AB01-FCA9-E642-17D3-FE28784D123A}" name="Federico Guerrini" initials="FG" userId="S::federico.guerrini@eitdigital.eu::d1c184f5-c94b-4688-a108-420ad7c262af" providerId="AD"/>
  <p188:author id="{DC79F029-0615-DE23-DF74-74113F1C306E}" name="Marina Samoylova" initials="MS" userId="S::marina.samoylova@eitdigital.eu::6a1e619f-f543-4e85-8c1e-7320282d3166" providerId="AD"/>
  <p188:author id="{64188A8B-405C-AE8B-688C-CB4444CA0639}" name="Maria Costeira" initials="MC" userId="S::maria.costeira@eitdigital.eu::72cbcf6a-5ef8-433d-8818-e4913db1d9e9" providerId="AD"/>
  <p188:author id="{F0344793-B7F8-F322-0D5C-DE7931E3A90A}" name="Orestis Trasanidis" initials="OT" userId="S::orestis.trasanidis@eitdigital.eu::0c063fc9-0ec5-498a-941b-9e26d3ef782f" providerId="AD"/>
  <p188:author id="{107970FC-61C8-54F3-EFB8-37D41F1C7653}" name="Antonio Garcia Hortal" initials="AGH" userId="Antonio Garcia Hortal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68F0"/>
    <a:srgbClr val="FF9133"/>
    <a:srgbClr val="FB4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2"/>
    <p:restoredTop sz="95884"/>
  </p:normalViewPr>
  <p:slideViewPr>
    <p:cSldViewPr snapToGrid="0">
      <p:cViewPr varScale="1">
        <p:scale>
          <a:sx n="143" d="100"/>
          <a:sy n="143" d="100"/>
        </p:scale>
        <p:origin x="208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venir Next" panose="020B0503020202020204" pitchFamily="34" charset="0"/>
              </a:defRPr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venir Next" panose="020B0503020202020204" pitchFamily="34" charset="0"/>
              </a:defRPr>
            </a:lvl1pPr>
          </a:lstStyle>
          <a:p>
            <a:fld id="{2F0BB595-B0BD-2644-975F-475CF9AF7919}" type="datetimeFigureOut">
              <a:rPr lang="en-BE" smtClean="0"/>
              <a:pPr/>
              <a:t>1/18/22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venir Next" panose="020B0503020202020204" pitchFamily="34" charset="0"/>
              </a:defRPr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venir Next" panose="020B0503020202020204" pitchFamily="34" charset="0"/>
              </a:defRPr>
            </a:lvl1pPr>
          </a:lstStyle>
          <a:p>
            <a:fld id="{CC03FE2E-8C82-F14F-B418-7939BF53AF4C}" type="slidenum">
              <a:rPr lang="en-BE" smtClean="0"/>
              <a:pPr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9194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venir Next" panose="020B0503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venir Next" panose="020B0503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venir Next" panose="020B0503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venir Next" panose="020B0503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venir Next" panose="020B05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79DF5-9AB8-E54D-B94D-DA158377CC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8925C-B294-5C47-A06A-9EB481916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C3A70-6008-DD4A-B929-735D71087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549C5-3EA0-8A4C-A063-7AB3F30BE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1DE60-1AC2-FB43-A272-78C75548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3912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DB318-DCEA-484A-915C-404C222A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A456E-5D80-B840-89AD-8BE030023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06CF9-D03A-224E-9479-DE7F020D5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D4006-D679-354E-8A48-25BFB919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E93EE-2178-0B4A-B6A2-4A8A37EA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295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6080E3-A6A9-B048-9D49-4915D2B3F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D878C-4C11-AB44-B391-DBBC282CB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7A362-4C53-C84A-83D6-7F166A12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157CA-F944-E14A-B7D6-3BEB4D69F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D86DB-7FCC-274A-9374-B28668C7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75820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Afbeelding 7" descr="Afbeelding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1164" y="509747"/>
            <a:ext cx="1413510" cy="807720"/>
          </a:xfrm>
          <a:prstGeom prst="rect">
            <a:avLst/>
          </a:prstGeom>
          <a:ln w="12700">
            <a:miter lim="400000"/>
          </a:ln>
        </p:spPr>
      </p:pic>
      <p:sp>
        <p:nvSpPr>
          <p:cNvPr id="29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462088"/>
            <a:ext cx="11096474" cy="5030786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defRPr b="0" i="0">
                <a:solidFill>
                  <a:srgbClr val="0B1E46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"/>
              </a:defRPr>
            </a:lvl1pPr>
            <a:lvl2pPr marL="857250" indent="-400050">
              <a:defRPr b="0" i="0">
                <a:solidFill>
                  <a:srgbClr val="0B1E46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"/>
              </a:defRPr>
            </a:lvl2pPr>
            <a:lvl3pPr marL="1394460" indent="-480060">
              <a:defRPr b="0" i="0">
                <a:solidFill>
                  <a:srgbClr val="0B1E46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"/>
              </a:defRPr>
            </a:lvl3pPr>
            <a:lvl4pPr marL="1816100" indent="-444500">
              <a:defRPr b="0" i="0">
                <a:solidFill>
                  <a:srgbClr val="0B1E46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"/>
              </a:defRPr>
            </a:lvl4pPr>
            <a:lvl5pPr marL="2273300" indent="-444500">
              <a:defRPr b="0" i="0">
                <a:solidFill>
                  <a:srgbClr val="0B1E46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One column layout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6"/>
            <a:ext cx="9682964" cy="10969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 b="1" i="0" cap="all" baseline="0">
                <a:solidFill>
                  <a:srgbClr val="0B1E46"/>
                </a:solidFill>
                <a:latin typeface="Avenir Next Heavy" panose="020B0503020202020204" pitchFamily="34" charset="0"/>
                <a:ea typeface="Avenir Next Heavy" panose="020B0503020202020204" pitchFamily="34" charset="0"/>
                <a:cs typeface="Avenir Next Heavy" panose="020B0503020202020204" pitchFamily="34" charset="0"/>
                <a:sym typeface="Titillium Black"/>
              </a:defRPr>
            </a:lvl1pPr>
          </a:lstStyle>
          <a:p>
            <a:r>
              <a:rPr lang="nl-NL"/>
              <a:t>ONE COLUMN LAYOUT</a:t>
            </a:r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6DA51505-F746-374E-8DAD-B3582446915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57326" y="6124573"/>
            <a:ext cx="397192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720057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4"/>
          <p:cNvSpPr/>
          <p:nvPr userDrawn="1"/>
        </p:nvSpPr>
        <p:spPr>
          <a:xfrm>
            <a:off x="0" y="0"/>
            <a:ext cx="12192000" cy="6858483"/>
          </a:xfrm>
          <a:prstGeom prst="rect">
            <a:avLst/>
          </a:prstGeom>
          <a:solidFill>
            <a:srgbClr val="061945"/>
          </a:solidFill>
          <a:ln w="12700">
            <a:miter lim="400000"/>
          </a:ln>
        </p:spPr>
        <p:txBody>
          <a:bodyPr lIns="45719" rIns="45719"/>
          <a:lstStyle/>
          <a:p>
            <a:pPr>
              <a:lnSpc>
                <a:spcPct val="90000"/>
              </a:lnSpc>
              <a:spcBef>
                <a:spcPts val="1000"/>
              </a:spcBef>
              <a:defRPr sz="3000">
                <a:solidFill>
                  <a:srgbClr val="FFFFFF"/>
                </a:solidFill>
                <a:latin typeface="Titillium Semibold"/>
                <a:ea typeface="Titillium Semibold"/>
                <a:cs typeface="Titillium Semibold"/>
                <a:sym typeface="Titillium Semibold"/>
              </a:defRPr>
            </a:pPr>
            <a:endParaRPr/>
          </a:p>
        </p:txBody>
      </p:sp>
      <p:sp>
        <p:nvSpPr>
          <p:cNvPr id="15" name="Straight Connector 12">
            <a:extLst>
              <a:ext uri="{FF2B5EF4-FFF2-40B4-BE49-F238E27FC236}">
                <a16:creationId xmlns:a16="http://schemas.microsoft.com/office/drawing/2014/main" id="{04C2FB82-4DBB-8440-A0D2-EB61D6EB3F5B}"/>
              </a:ext>
            </a:extLst>
          </p:cNvPr>
          <p:cNvSpPr/>
          <p:nvPr userDrawn="1"/>
        </p:nvSpPr>
        <p:spPr>
          <a:xfrm flipH="1">
            <a:off x="4262925" y="1979371"/>
            <a:ext cx="1" cy="2635571"/>
          </a:xfrm>
          <a:prstGeom prst="line">
            <a:avLst/>
          </a:prstGeom>
          <a:noFill/>
          <a:ln w="6350" cap="flat">
            <a:solidFill>
              <a:srgbClr val="838CA2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3000">
                <a:solidFill>
                  <a:srgbClr val="FFFFFF"/>
                </a:solidFill>
                <a:latin typeface="Titillium Semibold"/>
                <a:ea typeface="Titillium Semibold"/>
                <a:cs typeface="Titillium Semibold"/>
                <a:sym typeface="Titillium Semibold"/>
              </a:defRPr>
            </a:pPr>
            <a:endParaRPr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0308BDE9-6A92-624A-9ED5-54B3141A31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2754" y="1928259"/>
            <a:ext cx="3286452" cy="2760619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17" name="Tijdelijke aanduiding voor tekst 28">
            <a:extLst>
              <a:ext uri="{FF2B5EF4-FFF2-40B4-BE49-F238E27FC236}">
                <a16:creationId xmlns:a16="http://schemas.microsoft.com/office/drawing/2014/main" id="{45404CC8-E1BA-C74F-B8B8-B1D8BB9F7D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688142" y="4131754"/>
            <a:ext cx="6970094" cy="571499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SzTx/>
              <a:buFontTx/>
              <a:buNone/>
              <a:defRPr sz="3000">
                <a:solidFill>
                  <a:srgbClr val="FFFFFF"/>
                </a:solidFill>
                <a:latin typeface="Titillium Lt"/>
                <a:ea typeface="Titillium Lt"/>
                <a:cs typeface="Titillium Lt"/>
                <a:sym typeface="Titillium Thin"/>
              </a:defRPr>
            </a:lvl1pPr>
          </a:lstStyle>
          <a:p>
            <a:r>
              <a:t>Place &amp; Date</a:t>
            </a:r>
          </a:p>
        </p:txBody>
      </p:sp>
      <p:sp>
        <p:nvSpPr>
          <p:cNvPr id="18" name="PRESENTATION TITLE">
            <a:extLst>
              <a:ext uri="{FF2B5EF4-FFF2-40B4-BE49-F238E27FC236}">
                <a16:creationId xmlns:a16="http://schemas.microsoft.com/office/drawing/2014/main" id="{749135D4-CF81-EE46-B3F4-8DE31964DEE3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4688142" y="2590800"/>
            <a:ext cx="6970085" cy="7108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 sz="4800" b="1" i="0">
                <a:solidFill>
                  <a:srgbClr val="FFFFFF"/>
                </a:solidFill>
                <a:latin typeface="Avenir Next Heavy" panose="020B0503020202020204" pitchFamily="34" charset="0"/>
                <a:ea typeface="Avenir Next Heavy" panose="020B0503020202020204" pitchFamily="34" charset="0"/>
                <a:cs typeface="Avenir Next Heavy" panose="020B0503020202020204" pitchFamily="34" charset="0"/>
                <a:sym typeface="Titillium Black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9" name="SUBTITLE">
            <a:extLst>
              <a:ext uri="{FF2B5EF4-FFF2-40B4-BE49-F238E27FC236}">
                <a16:creationId xmlns:a16="http://schemas.microsoft.com/office/drawing/2014/main" id="{2CEA7163-3BFC-A541-8C33-459C199E4E78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4688142" y="3430928"/>
            <a:ext cx="6970453" cy="57149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defTabSz="905255">
              <a:lnSpc>
                <a:spcPct val="81000"/>
              </a:lnSpc>
              <a:spcBef>
                <a:spcPts val="900"/>
              </a:spcBef>
              <a:buSzTx/>
              <a:buFontTx/>
              <a:buNone/>
              <a:defRPr sz="3762" b="0" i="0">
                <a:solidFill>
                  <a:srgbClr val="838CA2"/>
                </a:solidFill>
                <a:latin typeface="Avenir Next Medium" panose="020B0503020202020204" pitchFamily="34" charset="0"/>
                <a:ea typeface="Avenir Next Medium" panose="020B0503020202020204" pitchFamily="34" charset="0"/>
                <a:cs typeface="Avenir Next Medium" panose="020B0503020202020204" pitchFamily="34" charset="0"/>
                <a:sym typeface="Titillium Bold"/>
              </a:defRPr>
            </a:lvl1pPr>
          </a:lstStyle>
          <a:p>
            <a: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4702415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:a16="http://schemas.microsoft.com/office/drawing/2014/main" id="{2C05FF8C-206E-4910-9F30-CD6CD5733E39}"/>
              </a:ext>
            </a:extLst>
          </p:cNvPr>
          <p:cNvSpPr txBox="1"/>
          <p:nvPr userDrawn="1"/>
        </p:nvSpPr>
        <p:spPr>
          <a:xfrm>
            <a:off x="0" y="0"/>
            <a:ext cx="12192000" cy="6858481"/>
          </a:xfrm>
          <a:prstGeom prst="rect">
            <a:avLst/>
          </a:prstGeom>
          <a:solidFill>
            <a:srgbClr val="061945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33" name="Groep 32">
            <a:extLst>
              <a:ext uri="{FF2B5EF4-FFF2-40B4-BE49-F238E27FC236}">
                <a16:creationId xmlns:a16="http://schemas.microsoft.com/office/drawing/2014/main" id="{1AA34930-80D1-4201-91F9-0A0EA3C6586B}"/>
              </a:ext>
            </a:extLst>
          </p:cNvPr>
          <p:cNvGrpSpPr/>
          <p:nvPr userDrawn="1"/>
        </p:nvGrpSpPr>
        <p:grpSpPr>
          <a:xfrm>
            <a:off x="1638300" y="1959686"/>
            <a:ext cx="2319824" cy="2723880"/>
            <a:chOff x="1253292" y="1607127"/>
            <a:chExt cx="3070790" cy="3605646"/>
          </a:xfrm>
        </p:grpSpPr>
        <p:cxnSp>
          <p:nvCxnSpPr>
            <p:cNvPr id="9" name="Straight Connector 12">
              <a:extLst>
                <a:ext uri="{FF2B5EF4-FFF2-40B4-BE49-F238E27FC236}">
                  <a16:creationId xmlns:a16="http://schemas.microsoft.com/office/drawing/2014/main" id="{84DF0D2F-CBA5-49B8-8AE5-13127318492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4324081" y="1607127"/>
              <a:ext cx="1" cy="3488748"/>
            </a:xfrm>
            <a:prstGeom prst="line">
              <a:avLst/>
            </a:prstGeom>
            <a:ln w="6350">
              <a:solidFill>
                <a:srgbClr val="838CA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3">
              <a:extLst>
                <a:ext uri="{FF2B5EF4-FFF2-40B4-BE49-F238E27FC236}">
                  <a16:creationId xmlns:a16="http://schemas.microsoft.com/office/drawing/2014/main" id="{83C6DD65-D41B-4BDD-A72E-DDC3A693A7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3292" y="1607127"/>
              <a:ext cx="2545162" cy="3605646"/>
            </a:xfrm>
            <a:prstGeom prst="rect">
              <a:avLst/>
            </a:prstGeom>
          </p:spPr>
        </p:pic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0ECE68DA-8937-44A5-901F-331301315C9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88143" y="2590800"/>
            <a:ext cx="6970084" cy="710801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Titillium" panose="00000500000000000000" pitchFamily="50" charset="0"/>
              </a:defRPr>
            </a:lvl1pPr>
          </a:lstStyle>
          <a:p>
            <a:r>
              <a:rPr lang="nl-NL"/>
              <a:t>TITLE PRESENTATION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01075AB-44C8-4AFB-AA0E-F18BDAB28D1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88143" y="3430929"/>
            <a:ext cx="6970451" cy="57149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3800" b="1">
                <a:solidFill>
                  <a:srgbClr val="838CA2"/>
                </a:solidFill>
                <a:latin typeface="Titillium" panose="00000500000000000000" pitchFamily="50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SUBTITLE</a:t>
            </a:r>
          </a:p>
        </p:txBody>
      </p:sp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54D83114-ABAD-4BB9-A43A-6920570DD2B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8142" y="4132207"/>
            <a:ext cx="6970093" cy="57149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000">
                <a:solidFill>
                  <a:schemeClr val="bg1"/>
                </a:solidFill>
                <a:latin typeface="Titillium" panose="000005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Place and date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111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5C3E-0ED5-2C43-8EA2-8A4F32BB6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969F1-C66D-6A45-9233-A8A8C7620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862FD-6824-BC4E-93FA-6744E3F6F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54E2C-6A63-D044-915E-5627D494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7FEA9-6AD6-0641-A295-A520CB93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  <p:pic>
        <p:nvPicPr>
          <p:cNvPr id="7" name="Afbeelding 7" descr="Afbeelding 7">
            <a:extLst>
              <a:ext uri="{FF2B5EF4-FFF2-40B4-BE49-F238E27FC236}">
                <a16:creationId xmlns:a16="http://schemas.microsoft.com/office/drawing/2014/main" id="{14B943B2-8193-894F-B281-266AD4974A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1164" y="509747"/>
            <a:ext cx="1413510" cy="80772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577748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CDAD3-6634-9546-9756-6EBC03BD9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FE6E6-C967-C047-B6CD-AD8D84C79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7E522-301E-2F4E-87D2-4C1BFFC4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A29D1-C2C9-8F4A-A470-6D713336B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B7481-EAF3-314F-A175-8FE4DE08B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2111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2EC52-EAC9-1D48-BA32-8DFC235F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B8DE2-E114-BB4F-BFF1-943F0A0B8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C8979-A6B4-0C44-AF84-724F5EE2F0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60167-F69D-9F44-9426-C6071307A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57D47-5CCA-AD48-8BC3-F994D13FB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1D548-50BA-3F44-9BA5-3E162E309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3552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6238-41CD-174B-AD94-1E4189764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FAAF0-FF31-FD4A-A53F-431573997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3BB1AD-7D0A-5E47-B820-4F630D2436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501516-5F48-8A46-998D-A441809FE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3C95D7-1641-AA4C-BE7E-895CE782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99827D-EF8B-2544-8F6C-C37FF742E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6CE996-48CB-B34A-B230-183488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DEA38D-3CBE-4E4F-B9D8-C18D9DF8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  <p:pic>
        <p:nvPicPr>
          <p:cNvPr id="10" name="Afbeelding 7" descr="Afbeelding 7">
            <a:extLst>
              <a:ext uri="{FF2B5EF4-FFF2-40B4-BE49-F238E27FC236}">
                <a16:creationId xmlns:a16="http://schemas.microsoft.com/office/drawing/2014/main" id="{8B24D37D-9B84-6644-85DD-D91C73161A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1164" y="509747"/>
            <a:ext cx="1413510" cy="80772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34980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329B3-8FC6-0B49-B891-3E419AB1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FB6DF-918D-BF4F-9EEB-D0A47F086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346D0-4F03-3847-A8B8-738C94BB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2A562-61D3-2D45-BC1A-E6A4617C5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5674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EBE09C-69CF-1348-B390-7971B8606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17D0F-B494-C149-A88A-E0563467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9F59B-4AE8-4D46-9E0B-056FDCA1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3808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0B550-F7AB-A742-A5E9-386353E82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49D1E-843B-5A4C-A90F-512BFDB1D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82A1E-3A2C-1049-9C89-CF14B469A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C7876-3AE8-2349-A315-030FA5F32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9CF54-4F8D-6E49-9573-4CCDEFCB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6BDE2-1AD4-644F-91F3-3CF8F49A4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1076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0972-036A-0243-931E-A106F70E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31127E-6062-4841-9B39-BF19B3DBBB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10CF8-C7D8-8E4E-A1F4-D1573C67E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042BF-D741-554A-8979-96E56DC97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03615-0481-924F-8842-F503D34DBC42}" type="datetimeFigureOut">
              <a:rPr lang="en-BE" smtClean="0"/>
              <a:t>1/18/22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E98A8-AE9C-3242-8706-FBB8380D6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863D3-0F01-804B-A81A-854039FB2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B7743-B692-F844-B145-38B635D0D4B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7585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38CDE-D2E3-CE4B-8557-FB024DDBF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E1AF5-F9A7-E54F-99CA-911B0ACF5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2427-FEB2-654F-9D8E-CB472A7E9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venir Next" panose="020B0503020202020204" pitchFamily="34" charset="0"/>
              </a:defRPr>
            </a:lvl1pPr>
          </a:lstStyle>
          <a:p>
            <a:fld id="{7C503615-0481-924F-8842-F503D34DBC42}" type="datetimeFigureOut">
              <a:rPr lang="en-BE" smtClean="0"/>
              <a:pPr/>
              <a:t>1/18/22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91C5A-2D4A-C346-8C06-498CC325F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venir Next" panose="020B0503020202020204" pitchFamily="34" charset="0"/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685E0-A2FA-A44F-9AE6-12353112F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venir Next" panose="020B0503020202020204" pitchFamily="34" charset="0"/>
              </a:defRPr>
            </a:lvl1pPr>
          </a:lstStyle>
          <a:p>
            <a:fld id="{6A3B7743-B692-F844-B145-38B635D0D4B4}" type="slidenum">
              <a:rPr lang="en-BE" smtClean="0"/>
              <a:pPr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2623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jdelijke aanduiding voor tekst 25">
            <a:extLst>
              <a:ext uri="{FF2B5EF4-FFF2-40B4-BE49-F238E27FC236}">
                <a16:creationId xmlns:a16="http://schemas.microsoft.com/office/drawing/2014/main" id="{365FB0DF-0BBB-4E2D-A94C-127789CC423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GB">
                <a:latin typeface="Avenir Next" panose="020B0503020202020204" pitchFamily="34" charset="0"/>
              </a:rPr>
              <a:t>&lt;Name, Surname&gt; - &lt;e-mail address&gt;</a:t>
            </a:r>
          </a:p>
        </p:txBody>
      </p:sp>
      <p:sp>
        <p:nvSpPr>
          <p:cNvPr id="25" name="Ondertitel 24">
            <a:extLst>
              <a:ext uri="{FF2B5EF4-FFF2-40B4-BE49-F238E27FC236}">
                <a16:creationId xmlns:a16="http://schemas.microsoft.com/office/drawing/2014/main" id="{571D29B3-F385-4317-869F-E078FEF3143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/>
              <a:t>NAME OF THE PROPOSAL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013267D-402A-0B4B-B1B7-984D8499E67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 lnSpcReduction="10000"/>
          </a:bodyPr>
          <a:lstStyle/>
          <a:p>
            <a:endParaRPr lang="en-US" b="1">
              <a:solidFill>
                <a:srgbClr val="00B0F0"/>
              </a:solidFill>
              <a:latin typeface="Avenir Next Heavy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8811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88AA60-B711-4545-B907-5ADCC17273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en-US" sz="2000" b="1">
                <a:latin typeface="Avenir Next Heavy" panose="020B0503020202020204" pitchFamily="34" charset="0"/>
              </a:rPr>
              <a:t>Pitch </a:t>
            </a:r>
            <a:r>
              <a:rPr lang="en-US" sz="2000" b="1" dirty="0">
                <a:latin typeface="Avenir Next Heavy" panose="020B0503020202020204" pitchFamily="34" charset="0"/>
              </a:rPr>
              <a:t>a business, not a technology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We expect </a:t>
            </a:r>
            <a:r>
              <a:rPr lang="en-US" sz="2000" b="1" u="sng" dirty="0"/>
              <a:t>business pitches</a:t>
            </a:r>
            <a:r>
              <a:rPr lang="en-US" sz="2000" b="1" dirty="0"/>
              <a:t> </a:t>
            </a:r>
            <a:r>
              <a:rPr lang="en-US" sz="2000" dirty="0"/>
              <a:t>based on </a:t>
            </a:r>
            <a:r>
              <a:rPr lang="en-US" sz="2000" dirty="0" err="1"/>
              <a:t>deeptech</a:t>
            </a:r>
            <a:r>
              <a:rPr lang="en-US" sz="2000" dirty="0"/>
              <a:t> solutions to solve real business pains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b="1" dirty="0">
                <a:latin typeface="Avenir Next Heavy" panose="020B0503020202020204" pitchFamily="34" charset="0"/>
              </a:rPr>
              <a:t>Be concise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You will have </a:t>
            </a:r>
            <a:r>
              <a:rPr lang="en-US" sz="2000" b="1" u="sng" dirty="0"/>
              <a:t>4 minutes to pitch</a:t>
            </a:r>
            <a:r>
              <a:rPr lang="en-US" sz="2000" dirty="0"/>
              <a:t>. No more. No video in your slides please.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b="1" dirty="0">
                <a:latin typeface="Avenir Next Heavy" panose="020B0503020202020204" pitchFamily="34" charset="0"/>
              </a:rPr>
              <a:t>Your pitching objective is to find partners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Your objective is to find partners all over Europe, sell your proposal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Communicate clearly on who and what competencies you are looking for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000" b="1" dirty="0">
                <a:latin typeface="Avenir Next Heavy" panose="020B0503020202020204" pitchFamily="34" charset="0"/>
              </a:rPr>
              <a:t>The sooner you send us your pitch, the better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Please </a:t>
            </a:r>
            <a:r>
              <a:rPr lang="en-US" sz="2000" u="sng" dirty="0"/>
              <a:t>don’t wait for the deadline</a:t>
            </a:r>
            <a:r>
              <a:rPr lang="en-US" sz="2000" dirty="0"/>
              <a:t>: February 4, 2022 at noon at </a:t>
            </a:r>
            <a:r>
              <a:rPr lang="en-US" sz="2000" dirty="0" err="1"/>
              <a:t>paris@eitdigital.eu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55A65C7-9417-F544-A29C-FE64A6765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C08C716-8600-0E46-B741-A77CE34BB0C8}"/>
              </a:ext>
            </a:extLst>
          </p:cNvPr>
          <p:cNvSpPr txBox="1"/>
          <p:nvPr/>
        </p:nvSpPr>
        <p:spPr>
          <a:xfrm>
            <a:off x="4536831" y="691663"/>
            <a:ext cx="5861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  <a:latin typeface="Avenir Next" panose="020B0503020202020204" pitchFamily="34" charset="0"/>
              </a:rPr>
              <a:t>Please do not include this slide in your pitch </a:t>
            </a:r>
          </a:p>
        </p:txBody>
      </p:sp>
    </p:spTree>
    <p:extLst>
      <p:ext uri="{BB962C8B-B14F-4D97-AF65-F5344CB8AC3E}">
        <p14:creationId xmlns:p14="http://schemas.microsoft.com/office/powerpoint/2010/main" val="247253402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97AC18DE-B943-44AB-BAB4-AEED8985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60670"/>
            <a:ext cx="11096474" cy="4153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>
                <a:latin typeface="Avenir Next Heavy" panose="020B0503020202020204" pitchFamily="34" charset="0"/>
              </a:rPr>
              <a:t>Business </a:t>
            </a:r>
            <a:r>
              <a:rPr lang="nl-NL" sz="2400" b="1" dirty="0" err="1">
                <a:latin typeface="Avenir Next Heavy" panose="020B0503020202020204" pitchFamily="34" charset="0"/>
              </a:rPr>
              <a:t>pain</a:t>
            </a:r>
            <a:endParaRPr lang="nl-NL" sz="2400" b="1" dirty="0">
              <a:latin typeface="Avenir Next Heavy" panose="020B0503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000" i="1" dirty="0">
                <a:latin typeface="Avenir Next" panose="020B0503020202020204" pitchFamily="34" charset="0"/>
              </a:rPr>
              <a:t>Explain what is the customer problem that needs to be solved</a:t>
            </a:r>
            <a:endParaRPr lang="en-US" sz="2000" b="1" dirty="0">
              <a:latin typeface="Avenir Next" panose="020B0503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 dirty="0">
                <a:latin typeface="Avenir Next Heavy" panose="020B0503020202020204" pitchFamily="34" charset="0"/>
              </a:rPr>
              <a:t>Solution proposal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 dirty="0">
                <a:latin typeface="Avenir Next" panose="020B0503020202020204" pitchFamily="34" charset="0"/>
              </a:rPr>
              <a:t>Describe the product/service proposal that addresses the customer problem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 dirty="0">
                <a:latin typeface="Avenir Next Heavy" panose="020B0503020202020204" pitchFamily="34" charset="0"/>
              </a:rPr>
              <a:t>Team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 dirty="0">
                <a:latin typeface="Avenir Next" panose="020B0503020202020204" pitchFamily="34" charset="0"/>
              </a:rPr>
              <a:t>Describe the team who is driving the project/startup</a:t>
            </a:r>
            <a:endParaRPr lang="en-US" sz="2000" b="1" dirty="0">
              <a:latin typeface="Avenir Next" panose="020B0503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 dirty="0">
                <a:latin typeface="Avenir Next Heavy" panose="020B0503020202020204" pitchFamily="34" charset="0"/>
              </a:rPr>
              <a:t>Output type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 dirty="0">
                <a:latin typeface="Avenir Next" panose="020B0503020202020204" pitchFamily="34" charset="0"/>
              </a:rPr>
              <a:t>Choose </a:t>
            </a:r>
            <a:r>
              <a:rPr lang="en-US" sz="2000" b="1" i="1" dirty="0">
                <a:latin typeface="Avenir Next" panose="020B0503020202020204" pitchFamily="34" charset="0"/>
              </a:rPr>
              <a:t>Venture Creation </a:t>
            </a:r>
            <a:r>
              <a:rPr lang="en-US" sz="2000" i="1" dirty="0">
                <a:latin typeface="Avenir Next" panose="020B0503020202020204" pitchFamily="34" charset="0"/>
              </a:rPr>
              <a:t>(venture to be created at the beginning of the support period) </a:t>
            </a:r>
            <a:br>
              <a:rPr lang="en-US" sz="2000" i="1" dirty="0">
                <a:latin typeface="Avenir Next" panose="020B0503020202020204" pitchFamily="34" charset="0"/>
              </a:rPr>
            </a:br>
            <a:r>
              <a:rPr lang="en-US" sz="2000" i="1" dirty="0">
                <a:latin typeface="Avenir Next" panose="020B0503020202020204" pitchFamily="34" charset="0"/>
              </a:rPr>
              <a:t>or </a:t>
            </a:r>
            <a:r>
              <a:rPr lang="en-US" sz="2000" b="1" i="1" dirty="0">
                <a:latin typeface="Avenir Next" panose="020B0503020202020204" pitchFamily="34" charset="0"/>
              </a:rPr>
              <a:t>Early Venture Boost</a:t>
            </a:r>
            <a:r>
              <a:rPr lang="en-US" sz="2000" i="1" dirty="0">
                <a:latin typeface="Avenir Next" panose="020B0503020202020204" pitchFamily="34" charset="0"/>
              </a:rPr>
              <a:t> (</a:t>
            </a:r>
            <a:r>
              <a:rPr lang="en-GB" sz="2000" i="1" dirty="0">
                <a:latin typeface="Avenir Next" panose="020B0503020202020204" pitchFamily="34" charset="0"/>
              </a:rPr>
              <a:t>young ventures, incorporated less than 2 years ago</a:t>
            </a:r>
            <a:r>
              <a:rPr lang="en-US" sz="2000" i="1" dirty="0">
                <a:latin typeface="Avenir Next" panose="020B0503020202020204" pitchFamily="34" charset="0"/>
              </a:rPr>
              <a:t>)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98E80429-541A-46D8-9A3F-B59FFA387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NAME OF THE PROPOSAL</a:t>
            </a:r>
          </a:p>
        </p:txBody>
      </p:sp>
      <p:sp>
        <p:nvSpPr>
          <p:cNvPr id="4" name="Tijdelijke aanduiding voor tekst 25">
            <a:extLst>
              <a:ext uri="{FF2B5EF4-FFF2-40B4-BE49-F238E27FC236}">
                <a16:creationId xmlns:a16="http://schemas.microsoft.com/office/drawing/2014/main" id="{CDBA071F-98FE-0D47-B2A2-0961038AF13F}"/>
              </a:ext>
            </a:extLst>
          </p:cNvPr>
          <p:cNvSpPr txBox="1">
            <a:spLocks/>
          </p:cNvSpPr>
          <p:nvPr/>
        </p:nvSpPr>
        <p:spPr>
          <a:xfrm>
            <a:off x="838200" y="6172022"/>
            <a:ext cx="6970093" cy="57149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>
                <a:latin typeface="Avenir Next" panose="020B0503020202020204" pitchFamily="34" charset="0"/>
              </a:rPr>
              <a:t>&lt;Name, Surname&gt; - &lt;e-mail address&gt;</a:t>
            </a:r>
          </a:p>
        </p:txBody>
      </p:sp>
    </p:spTree>
    <p:extLst>
      <p:ext uri="{BB962C8B-B14F-4D97-AF65-F5344CB8AC3E}">
        <p14:creationId xmlns:p14="http://schemas.microsoft.com/office/powerpoint/2010/main" val="399915797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FF300061-64C8-BF4F-8D07-B9380A26F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72393"/>
            <a:ext cx="11096474" cy="3930527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>
                <a:latin typeface="Avenir Next Heavy" panose="020B0503020202020204" pitchFamily="34" charset="0"/>
              </a:rPr>
              <a:t>Technological solution</a:t>
            </a:r>
            <a:br>
              <a:rPr lang="en-US" sz="2400">
                <a:latin typeface="Avenir Next" panose="020B0503020202020204" pitchFamily="34" charset="0"/>
              </a:rPr>
            </a:br>
            <a:r>
              <a:rPr lang="en-US" sz="2000" i="1">
                <a:latin typeface="Avenir Next" panose="020B0503020202020204" pitchFamily="34" charset="0"/>
              </a:rPr>
              <a:t>Explain what kind of technological provider you are looking for</a:t>
            </a:r>
            <a:endParaRPr lang="en-US" sz="2400">
              <a:latin typeface="Avenir Next" panose="020B0503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>
                <a:latin typeface="Avenir Next Heavy" panose="020B0503020202020204" pitchFamily="34" charset="0"/>
              </a:rPr>
              <a:t>Team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>
                <a:latin typeface="Avenir Next" panose="020B0503020202020204" pitchFamily="34" charset="0"/>
              </a:rPr>
              <a:t>Explain what resources you are looking for</a:t>
            </a:r>
            <a:endParaRPr lang="en-US" sz="2000">
              <a:latin typeface="Avenir Next" panose="020B0503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>
                <a:latin typeface="Avenir Next Heavy" panose="020B0503020202020204" pitchFamily="34" charset="0"/>
              </a:rPr>
              <a:t>Launching customers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>
                <a:latin typeface="Avenir Next" panose="020B0503020202020204" pitchFamily="34" charset="0"/>
              </a:rPr>
              <a:t>Describe what kind of customers/experimentation fields you are looking for</a:t>
            </a:r>
            <a:endParaRPr lang="en-US" sz="2000">
              <a:latin typeface="Avenir Next" panose="020B0503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400" b="1">
                <a:latin typeface="Avenir Next Heavy" panose="020B0503020202020204" pitchFamily="34" charset="0"/>
              </a:rPr>
              <a:t>Investors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i="1">
                <a:latin typeface="Avenir Next" panose="020B0503020202020204" pitchFamily="34" charset="0"/>
              </a:rPr>
              <a:t>Describe how much investment you already collected and what you are looking for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41D6A27-2280-3248-B217-8F130E1F6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355" y="412376"/>
            <a:ext cx="10444916" cy="1049712"/>
          </a:xfrm>
        </p:spPr>
        <p:txBody>
          <a:bodyPr>
            <a:normAutofit fontScale="90000"/>
          </a:bodyPr>
          <a:lstStyle/>
          <a:p>
            <a:r>
              <a:rPr lang="nl-NL" dirty="0" err="1"/>
              <a:t>What</a:t>
            </a:r>
            <a:r>
              <a:rPr lang="nl-NL" dirty="0"/>
              <a:t> partners are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looking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?</a:t>
            </a:r>
            <a:endParaRPr lang="en-US" dirty="0"/>
          </a:p>
        </p:txBody>
      </p:sp>
      <p:sp>
        <p:nvSpPr>
          <p:cNvPr id="4" name="Tijdelijke aanduiding voor tekst 25">
            <a:extLst>
              <a:ext uri="{FF2B5EF4-FFF2-40B4-BE49-F238E27FC236}">
                <a16:creationId xmlns:a16="http://schemas.microsoft.com/office/drawing/2014/main" id="{100EAAA3-5CA9-8B49-8385-5E6F5B8D0A1A}"/>
              </a:ext>
            </a:extLst>
          </p:cNvPr>
          <p:cNvSpPr txBox="1">
            <a:spLocks/>
          </p:cNvSpPr>
          <p:nvPr/>
        </p:nvSpPr>
        <p:spPr>
          <a:xfrm>
            <a:off x="838200" y="6172022"/>
            <a:ext cx="6970093" cy="57149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>
                <a:latin typeface="Avenir Next" panose="020B0503020202020204" pitchFamily="34" charset="0"/>
              </a:rPr>
              <a:t>&lt;Name, Surname&gt; - &lt;e-mail address&gt;</a:t>
            </a:r>
          </a:p>
        </p:txBody>
      </p:sp>
    </p:spTree>
    <p:extLst>
      <p:ext uri="{BB962C8B-B14F-4D97-AF65-F5344CB8AC3E}">
        <p14:creationId xmlns:p14="http://schemas.microsoft.com/office/powerpoint/2010/main" val="386312776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B1E9091BE30D4C9174EA64CF4CF4EC" ma:contentTypeVersion="4" ma:contentTypeDescription="Create a new document." ma:contentTypeScope="" ma:versionID="b392b9cf0f5d71850ad0ef2b6dd1b318">
  <xsd:schema xmlns:xsd="http://www.w3.org/2001/XMLSchema" xmlns:xs="http://www.w3.org/2001/XMLSchema" xmlns:p="http://schemas.microsoft.com/office/2006/metadata/properties" xmlns:ns2="9978ba37-dffc-4813-b6c9-cee5d025bbe4" xmlns:ns3="cb6e1d37-c09c-4980-98ca-21f42858121c" targetNamespace="http://schemas.microsoft.com/office/2006/metadata/properties" ma:root="true" ma:fieldsID="33a5ade78ba28e28022ba143252ead77" ns2:_="" ns3:_="">
    <xsd:import namespace="9978ba37-dffc-4813-b6c9-cee5d025bbe4"/>
    <xsd:import namespace="cb6e1d37-c09c-4980-98ca-21f4285812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78ba37-dffc-4813-b6c9-cee5d025bb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e1d37-c09c-4980-98ca-21f42858121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D3E8FD-1C7F-4B76-9252-D4B43C912D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78ba37-dffc-4813-b6c9-cee5d025bbe4"/>
    <ds:schemaRef ds:uri="cb6e1d37-c09c-4980-98ca-21f4285812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65D5CDC-3B3B-46A9-8198-644D3DF0BA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F003D7-69EF-43BE-B665-BD206F40A89C}">
  <ds:schemaRefs>
    <ds:schemaRef ds:uri="30240d75-483e-4cff-8c55-4d9dec7d4d23"/>
    <ds:schemaRef ds:uri="37a91e4b-73db-460b-b5aa-3fafe2bd288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275</Words>
  <Application>Microsoft Macintosh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Arial</vt:lpstr>
      <vt:lpstr>Avenir Next</vt:lpstr>
      <vt:lpstr>Avenir Next Heavy</vt:lpstr>
      <vt:lpstr>Avenir Next Medium</vt:lpstr>
      <vt:lpstr>Calibri</vt:lpstr>
      <vt:lpstr>Calibri Light</vt:lpstr>
      <vt:lpstr>Titillium</vt:lpstr>
      <vt:lpstr>Titillium Black</vt:lpstr>
      <vt:lpstr>Titillium Bold</vt:lpstr>
      <vt:lpstr>Titillium Lt</vt:lpstr>
      <vt:lpstr>Titillium Semibold</vt:lpstr>
      <vt:lpstr>Titillium Thin</vt:lpstr>
      <vt:lpstr>Office Theme</vt:lpstr>
      <vt:lpstr>PowerPoint Presentation</vt:lpstr>
      <vt:lpstr>Guidelines</vt:lpstr>
      <vt:lpstr>NAME OF THE PROPOSAL</vt:lpstr>
      <vt:lpstr>What partners are you looking for?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call process 2022 roll-out</dc:title>
  <dc:creator>Orestis Trasanidis</dc:creator>
  <cp:lastModifiedBy>Nicoleta Manolache</cp:lastModifiedBy>
  <cp:revision>14</cp:revision>
  <dcterms:created xsi:type="dcterms:W3CDTF">2021-12-16T12:34:47Z</dcterms:created>
  <dcterms:modified xsi:type="dcterms:W3CDTF">2022-01-18T09:34:45Z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0x0101007FB1E9091BE30D4C9174EA64CF4CF4EC</vt:lpwstr>
  </property>
</Properties>
</file>