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62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E46"/>
    <a:srgbClr val="838CA2"/>
    <a:srgbClr val="FFFFFF"/>
    <a:srgbClr val="061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108" y="7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F6BEEDC-60A4-45FD-8FCE-377ECF421C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A6E26C-6C30-4BC5-809E-C5F04E406B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0D7A4-8F8D-43F0-838B-A2F1B2398F87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6BE6EBA-74B0-4ED3-BDFC-9903BA1B9F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FDDEBCC-31C4-4254-9B41-D986E53626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FED12-F16E-4336-840C-B4436C041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499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>
            <a:extLst>
              <a:ext uri="{FF2B5EF4-FFF2-40B4-BE49-F238E27FC236}">
                <a16:creationId xmlns:a16="http://schemas.microsoft.com/office/drawing/2014/main" id="{2C05FF8C-206E-4910-9F30-CD6CD5733E39}"/>
              </a:ext>
            </a:extLst>
          </p:cNvPr>
          <p:cNvSpPr txBox="1"/>
          <p:nvPr userDrawn="1"/>
        </p:nvSpPr>
        <p:spPr>
          <a:xfrm>
            <a:off x="0" y="0"/>
            <a:ext cx="12192000" cy="6858481"/>
          </a:xfrm>
          <a:prstGeom prst="rect">
            <a:avLst/>
          </a:prstGeom>
          <a:solidFill>
            <a:srgbClr val="06194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3" name="Groep 32">
            <a:extLst>
              <a:ext uri="{FF2B5EF4-FFF2-40B4-BE49-F238E27FC236}">
                <a16:creationId xmlns:a16="http://schemas.microsoft.com/office/drawing/2014/main" id="{1AA34930-80D1-4201-91F9-0A0EA3C6586B}"/>
              </a:ext>
            </a:extLst>
          </p:cNvPr>
          <p:cNvGrpSpPr/>
          <p:nvPr userDrawn="1"/>
        </p:nvGrpSpPr>
        <p:grpSpPr>
          <a:xfrm>
            <a:off x="1638300" y="1959686"/>
            <a:ext cx="2319824" cy="2723880"/>
            <a:chOff x="1253292" y="1607127"/>
            <a:chExt cx="3070790" cy="3605646"/>
          </a:xfrm>
        </p:grpSpPr>
        <p:cxnSp>
          <p:nvCxnSpPr>
            <p:cNvPr id="9" name="Straight Connector 12">
              <a:extLst>
                <a:ext uri="{FF2B5EF4-FFF2-40B4-BE49-F238E27FC236}">
                  <a16:creationId xmlns:a16="http://schemas.microsoft.com/office/drawing/2014/main" id="{84DF0D2F-CBA5-49B8-8AE5-13127318492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24081" y="1607127"/>
              <a:ext cx="1" cy="3488748"/>
            </a:xfrm>
            <a:prstGeom prst="line">
              <a:avLst/>
            </a:prstGeom>
            <a:ln w="6350">
              <a:solidFill>
                <a:srgbClr val="838C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3">
              <a:extLst>
                <a:ext uri="{FF2B5EF4-FFF2-40B4-BE49-F238E27FC236}">
                  <a16:creationId xmlns:a16="http://schemas.microsoft.com/office/drawing/2014/main" id="{83C6DD65-D41B-4BDD-A72E-DDC3A693A7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3292" y="1607127"/>
              <a:ext cx="2545162" cy="3605646"/>
            </a:xfrm>
            <a:prstGeom prst="rect">
              <a:avLst/>
            </a:prstGeom>
          </p:spPr>
        </p:pic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ECE68DA-8937-44A5-901F-331301315C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8143" y="2590800"/>
            <a:ext cx="6970084" cy="71080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800" b="1">
                <a:solidFill>
                  <a:schemeClr val="bg1"/>
                </a:solidFill>
                <a:latin typeface="Titillium" panose="00000500000000000000" pitchFamily="50" charset="0"/>
              </a:defRPr>
            </a:lvl1pPr>
          </a:lstStyle>
          <a:p>
            <a:r>
              <a:rPr lang="nl-NL" dirty="0"/>
              <a:t>TITLE PRESENTATION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1075AB-44C8-4AFB-AA0E-F18BDAB28D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8143" y="3430929"/>
            <a:ext cx="6970451" cy="57149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3800" b="1">
                <a:solidFill>
                  <a:srgbClr val="838CA2"/>
                </a:solidFill>
                <a:latin typeface="Titillium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SUBTITLE</a:t>
            </a:r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54D83114-ABAD-4BB9-A43A-6920570DD2B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8142" y="4132207"/>
            <a:ext cx="6970093" cy="57149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Titillium" panose="00000500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Place and 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161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3B39E0-A3BA-481D-A018-D7FEB0929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rgbClr val="0B1E46"/>
                </a:solidFill>
                <a:latin typeface="Titillium" panose="00000500000000000000" pitchFamily="50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0B1E46"/>
                </a:solidFill>
                <a:latin typeface="Titillium" panose="00000500000000000000" pitchFamily="50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>
                <a:solidFill>
                  <a:srgbClr val="0B1E46"/>
                </a:solidFill>
                <a:latin typeface="Titillium" panose="00000500000000000000" pitchFamily="50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solidFill>
                  <a:srgbClr val="0B1E46"/>
                </a:solidFill>
                <a:latin typeface="Titillium" panose="00000500000000000000" pitchFamily="50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solidFill>
                  <a:srgbClr val="0B1E46"/>
                </a:solidFill>
                <a:latin typeface="Titillium" panose="00000500000000000000" pitchFamily="50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4DFF5B0-BF1C-461E-90B5-0C85C3D772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8372475" cy="1325563"/>
          </a:xfrm>
          <a:prstGeom prst="rect">
            <a:avLst/>
          </a:prstGeom>
        </p:spPr>
        <p:txBody>
          <a:bodyPr anchor="ctr"/>
          <a:lstStyle>
            <a:lvl1pPr>
              <a:defRPr sz="4000" b="1">
                <a:solidFill>
                  <a:srgbClr val="0B1E46"/>
                </a:solidFill>
                <a:latin typeface="Titillium" panose="00000500000000000000" pitchFamily="50" charset="0"/>
              </a:defRPr>
            </a:lvl1pPr>
          </a:lstStyle>
          <a:p>
            <a:r>
              <a:rPr lang="nl-NL" dirty="0"/>
              <a:t>One column layout</a:t>
            </a:r>
          </a:p>
        </p:txBody>
      </p:sp>
    </p:spTree>
    <p:extLst>
      <p:ext uri="{BB962C8B-B14F-4D97-AF65-F5344CB8AC3E}">
        <p14:creationId xmlns:p14="http://schemas.microsoft.com/office/powerpoint/2010/main" val="59441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C7FB5A-678E-44C5-97D5-2BBEE66B49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8315325" cy="1325563"/>
          </a:xfrm>
          <a:prstGeom prst="rect">
            <a:avLst/>
          </a:prstGeom>
        </p:spPr>
        <p:txBody>
          <a:bodyPr anchor="ctr"/>
          <a:lstStyle>
            <a:lvl1pPr>
              <a:defRPr sz="4000" b="1">
                <a:solidFill>
                  <a:srgbClr val="0B1E46"/>
                </a:solidFill>
                <a:latin typeface="Titillium" panose="00000500000000000000" pitchFamily="50" charset="0"/>
              </a:defRPr>
            </a:lvl1pPr>
          </a:lstStyle>
          <a:p>
            <a:r>
              <a:rPr lang="nl-NL" dirty="0"/>
              <a:t>Two column layout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D18BD3-CF5C-40A0-9AA9-FA737ED82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B1E46"/>
                </a:solidFill>
                <a:latin typeface="Titillium" panose="00000500000000000000" pitchFamily="50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56901A-FE86-4F52-8395-4D4E6FFCB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B1E46"/>
                </a:solidFill>
                <a:latin typeface="Titillium" panose="00000500000000000000" pitchFamily="50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48155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9F943-5741-46E4-808E-51C73BDAC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8399462" cy="1244600"/>
          </a:xfrm>
          <a:prstGeom prst="rect">
            <a:avLst/>
          </a:prstGeom>
        </p:spPr>
        <p:txBody>
          <a:bodyPr anchor="ctr"/>
          <a:lstStyle>
            <a:lvl1pPr>
              <a:defRPr sz="4000" b="1">
                <a:solidFill>
                  <a:srgbClr val="0B1E46"/>
                </a:solidFill>
                <a:latin typeface="Titillium" panose="00000500000000000000" pitchFamily="50" charset="0"/>
              </a:defRPr>
            </a:lvl1pPr>
          </a:lstStyle>
          <a:p>
            <a:r>
              <a:rPr lang="nl-NL" dirty="0"/>
              <a:t>Two column layout (with subtitles)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427C24-744E-4DC7-99D6-076257FB1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rgbClr val="0B1E46"/>
                </a:solidFill>
                <a:latin typeface="Titillium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698B8B-1533-4DB0-8CFD-06A920462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B1E46"/>
                </a:solidFill>
                <a:latin typeface="Titillium" panose="00000500000000000000" pitchFamily="50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4B9733-0631-44F4-9DCB-A8D50CE4C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rgbClr val="0B1E46"/>
                </a:solidFill>
                <a:latin typeface="Titillium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B7A6EF2-D373-446F-AD67-60756434B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B1E46"/>
                </a:solidFill>
                <a:latin typeface="Titillium" panose="00000500000000000000" pitchFamily="50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4553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E9A9F47D-1DD2-4712-B7C7-AF8FB4DD3694}"/>
              </a:ext>
            </a:extLst>
          </p:cNvPr>
          <p:cNvSpPr txBox="1"/>
          <p:nvPr userDrawn="1"/>
        </p:nvSpPr>
        <p:spPr>
          <a:xfrm>
            <a:off x="0" y="0"/>
            <a:ext cx="12192000" cy="6858481"/>
          </a:xfrm>
          <a:prstGeom prst="rect">
            <a:avLst/>
          </a:prstGeom>
          <a:solidFill>
            <a:srgbClr val="06194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5F6163-F7B8-465F-93D3-F5034FE206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7575"/>
            <a:ext cx="10515600" cy="968375"/>
          </a:xfrm>
          <a:prstGeom prst="rect">
            <a:avLst/>
          </a:prstGeom>
        </p:spPr>
        <p:txBody>
          <a:bodyPr/>
          <a:lstStyle>
            <a:lvl1pPr>
              <a:defRPr sz="7000" b="1">
                <a:solidFill>
                  <a:schemeClr val="bg1"/>
                </a:solidFill>
                <a:latin typeface="Titillium" panose="00000500000000000000" pitchFamily="50" charset="0"/>
              </a:defRPr>
            </a:lvl1pPr>
          </a:lstStyle>
          <a:p>
            <a:r>
              <a:rPr lang="nl-NL" dirty="0"/>
              <a:t>DIVIDER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20FFA3-5016-48A2-BF51-6CFA6AC2BA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047875"/>
            <a:ext cx="10515600" cy="895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solidFill>
                  <a:schemeClr val="bg1"/>
                </a:solidFill>
                <a:latin typeface="Titillium" panose="00000500000000000000" pitchFamily="50" charset="0"/>
              </a:defRPr>
            </a:lvl1pPr>
          </a:lstStyle>
          <a:p>
            <a:pPr lvl="0"/>
            <a:r>
              <a:rPr lang="en-GB" dirty="0"/>
              <a:t>TITLE SLIDE</a:t>
            </a:r>
            <a:endParaRPr lang="nl-NL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7D4F287-5BAF-47D2-AC7B-366174D2B7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934282"/>
            <a:ext cx="2590800" cy="120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9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1">
            <a:extLst>
              <a:ext uri="{FF2B5EF4-FFF2-40B4-BE49-F238E27FC236}">
                <a16:creationId xmlns:a16="http://schemas.microsoft.com/office/drawing/2014/main" id="{CBBB9089-D84F-4FB7-AA59-02B76DE618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808" y="5832807"/>
            <a:ext cx="1893327" cy="26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3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20683EA7-75E1-46B2-99D6-ED4D6CB91C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341" y="200025"/>
            <a:ext cx="2672634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2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 23">
            <a:extLst>
              <a:ext uri="{FF2B5EF4-FFF2-40B4-BE49-F238E27FC236}">
                <a16:creationId xmlns:a16="http://schemas.microsoft.com/office/drawing/2014/main" id="{181DCF77-8A3F-42B4-BAB7-AB220DA09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/>
              <a:t>&lt;Activity Proposal Title&gt;</a:t>
            </a:r>
          </a:p>
        </p:txBody>
      </p:sp>
      <p:sp>
        <p:nvSpPr>
          <p:cNvPr id="25" name="Ondertitel 24">
            <a:extLst>
              <a:ext uri="{FF2B5EF4-FFF2-40B4-BE49-F238E27FC236}">
                <a16:creationId xmlns:a16="http://schemas.microsoft.com/office/drawing/2014/main" id="{571D29B3-F385-4317-869F-E078FEF314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&lt;Focus Area&gt;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365FB0DF-0BBB-4E2D-A94C-127789CC42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&lt;Name, Surname&gt; - &lt;e-mail address&gt;</a:t>
            </a:r>
          </a:p>
        </p:txBody>
      </p:sp>
    </p:spTree>
    <p:extLst>
      <p:ext uri="{BB962C8B-B14F-4D97-AF65-F5344CB8AC3E}">
        <p14:creationId xmlns:p14="http://schemas.microsoft.com/office/powerpoint/2010/main" val="149888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97AC18DE-B943-44AB-BAB4-AEED8985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Activity Purpose:</a:t>
            </a:r>
            <a:r>
              <a:rPr lang="en-US" dirty="0"/>
              <a:t> </a:t>
            </a:r>
            <a:r>
              <a:rPr lang="en-US" i="1" dirty="0"/>
              <a:t>Please describe briefly what the Activity intends to achieve and why</a:t>
            </a:r>
          </a:p>
          <a:p>
            <a:r>
              <a:rPr lang="en-US" b="1" dirty="0"/>
              <a:t>Output type: </a:t>
            </a:r>
            <a:r>
              <a:rPr lang="en-US" i="1" dirty="0"/>
              <a:t>e.g. startup creation / new product/service creation</a:t>
            </a:r>
            <a:endParaRPr lang="en-US" b="1" dirty="0"/>
          </a:p>
          <a:p>
            <a:r>
              <a:rPr lang="en-US" b="1" dirty="0"/>
              <a:t>Expected Outcomes and Impact: </a:t>
            </a:r>
            <a:r>
              <a:rPr lang="en-US" i="1" dirty="0"/>
              <a:t>Please explain the broader impact of the product/service on economy and society</a:t>
            </a:r>
          </a:p>
          <a:p>
            <a:r>
              <a:rPr lang="en-US" b="1" dirty="0"/>
              <a:t>Key Outputs: </a:t>
            </a:r>
            <a:r>
              <a:rPr lang="en-US" i="1" dirty="0"/>
              <a:t>Please list the major outputs of the activity (e.g. products or processes, innovative training modules, testbeds, experimental facilities, prototypes, patents)</a:t>
            </a:r>
            <a:endParaRPr lang="nl-NL" dirty="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98E80429-541A-46D8-9A3F-B59FFA387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Activity </a:t>
            </a:r>
            <a:r>
              <a:rPr lang="nl-NL" dirty="0" err="1"/>
              <a:t>overview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14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97AC18DE-B943-44AB-BAB4-AEED8985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Business </a:t>
            </a:r>
            <a:r>
              <a:rPr lang="nl-NL" b="1" dirty="0" err="1"/>
              <a:t>pain</a:t>
            </a:r>
            <a:r>
              <a:rPr lang="nl-NL" b="1" dirty="0"/>
              <a:t>: </a:t>
            </a:r>
            <a:r>
              <a:rPr lang="en-US" i="1" dirty="0"/>
              <a:t>Please explain what is the customer problem that needs to be solved</a:t>
            </a:r>
          </a:p>
          <a:p>
            <a:r>
              <a:rPr lang="en-US" b="1" dirty="0"/>
              <a:t>Product/service proposal: </a:t>
            </a:r>
            <a:r>
              <a:rPr lang="en-US" i="1" dirty="0"/>
              <a:t>Please describe the product/service proposal that addresses the customer problem</a:t>
            </a:r>
          </a:p>
          <a:p>
            <a:r>
              <a:rPr lang="en-US" b="1" dirty="0"/>
              <a:t>Why now:</a:t>
            </a:r>
            <a:r>
              <a:rPr lang="en-US" dirty="0"/>
              <a:t> </a:t>
            </a:r>
            <a:r>
              <a:rPr lang="en-US" i="1" dirty="0"/>
              <a:t>Please explain why 2022 represents the right moment in time for launching the envisaged product/service into the market</a:t>
            </a:r>
          </a:p>
          <a:p>
            <a:r>
              <a:rPr lang="en-US" b="1" dirty="0"/>
              <a:t>Potential market:</a:t>
            </a:r>
            <a:r>
              <a:rPr lang="en-US" dirty="0"/>
              <a:t> </a:t>
            </a:r>
            <a:r>
              <a:rPr lang="en-US" i="1" dirty="0"/>
              <a:t>Please describe the potential market opportunities (e.g. market size)</a:t>
            </a:r>
            <a:endParaRPr lang="en-US" b="1" i="1" dirty="0"/>
          </a:p>
          <a:p>
            <a:r>
              <a:rPr lang="en-US" b="1" dirty="0"/>
              <a:t>Competitive situation: </a:t>
            </a:r>
            <a:r>
              <a:rPr lang="en-US" i="1" dirty="0"/>
              <a:t>Please describe the target market and the competition</a:t>
            </a:r>
            <a:endParaRPr lang="nl-NL" dirty="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98E80429-541A-46D8-9A3F-B59FFA387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Business </a:t>
            </a:r>
            <a:r>
              <a:rPr lang="nl-NL" dirty="0" err="1"/>
              <a:t>aspects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915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98E80429-541A-46D8-9A3F-B59FFA387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Team </a:t>
            </a:r>
            <a:r>
              <a:rPr lang="nl-NL" dirty="0" err="1"/>
              <a:t>structure</a:t>
            </a:r>
            <a:endParaRPr lang="nl-NL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1F840F45-7BC8-E14F-8287-3FE268ED4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807905"/>
              </p:ext>
            </p:extLst>
          </p:nvPr>
        </p:nvGraphicFramePr>
        <p:xfrm>
          <a:off x="942502" y="1912923"/>
          <a:ext cx="10471284" cy="4354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821">
                  <a:extLst>
                    <a:ext uri="{9D8B030D-6E8A-4147-A177-3AD203B41FA5}">
                      <a16:colId xmlns:a16="http://schemas.microsoft.com/office/drawing/2014/main" val="948344960"/>
                    </a:ext>
                  </a:extLst>
                </a:gridCol>
                <a:gridCol w="2617821">
                  <a:extLst>
                    <a:ext uri="{9D8B030D-6E8A-4147-A177-3AD203B41FA5}">
                      <a16:colId xmlns:a16="http://schemas.microsoft.com/office/drawing/2014/main" val="4172314497"/>
                    </a:ext>
                  </a:extLst>
                </a:gridCol>
                <a:gridCol w="2617821">
                  <a:extLst>
                    <a:ext uri="{9D8B030D-6E8A-4147-A177-3AD203B41FA5}">
                      <a16:colId xmlns:a16="http://schemas.microsoft.com/office/drawing/2014/main" val="1270986934"/>
                    </a:ext>
                  </a:extLst>
                </a:gridCol>
                <a:gridCol w="2617821">
                  <a:extLst>
                    <a:ext uri="{9D8B030D-6E8A-4147-A177-3AD203B41FA5}">
                      <a16:colId xmlns:a16="http://schemas.microsoft.com/office/drawing/2014/main" val="3305953789"/>
                    </a:ext>
                  </a:extLst>
                </a:gridCol>
              </a:tblGrid>
              <a:tr h="976054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Business champion(s)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Technology</a:t>
                      </a:r>
                      <a:r>
                        <a:rPr lang="it-IT" baseline="0" dirty="0"/>
                        <a:t> Providers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External Stakeholders (optional)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146005"/>
                  </a:ext>
                </a:extLst>
              </a:tr>
              <a:tr h="755653">
                <a:tc>
                  <a:txBody>
                    <a:bodyPr/>
                    <a:lstStyle/>
                    <a:p>
                      <a:r>
                        <a:rPr lang="it-IT" dirty="0"/>
                        <a:t>&lt;</a:t>
                      </a:r>
                      <a:r>
                        <a:rPr lang="it-IT" u="sng" dirty="0"/>
                        <a:t>Lead partner</a:t>
                      </a:r>
                      <a:r>
                        <a:rPr lang="it-IT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&lt;Partner</a:t>
                      </a:r>
                      <a:r>
                        <a:rPr lang="it-IT" baseline="0" dirty="0"/>
                        <a:t> 1&gt;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&lt;Name of involved customers, or targeted customer segment&gt;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&lt;Name of stakehoder</a:t>
                      </a:r>
                      <a:r>
                        <a:rPr lang="it-IT" baseline="0" dirty="0"/>
                        <a:t> – if applicable (e.g. municipality)&gt;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028133"/>
                  </a:ext>
                </a:extLst>
              </a:tr>
              <a:tr h="65508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&lt;Partner</a:t>
                      </a:r>
                      <a:r>
                        <a:rPr lang="it-IT" baseline="0" dirty="0"/>
                        <a:t> 2&gt;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645932"/>
                  </a:ext>
                </a:extLst>
              </a:tr>
              <a:tr h="833382">
                <a:tc>
                  <a:txBody>
                    <a:bodyPr/>
                    <a:lstStyle/>
                    <a:p>
                      <a:r>
                        <a:rPr lang="it-IT" dirty="0"/>
                        <a:t>...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…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…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…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067423"/>
                  </a:ext>
                </a:extLst>
              </a:tr>
              <a:tr h="976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&lt;Missing key</a:t>
                      </a:r>
                      <a:r>
                        <a:rPr lang="it-IT" baseline="0" dirty="0">
                          <a:solidFill>
                            <a:schemeClr val="bg1"/>
                          </a:solidFill>
                        </a:rPr>
                        <a:t> industry actor(s)&gt;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  <a:p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&lt;Missing key</a:t>
                      </a:r>
                      <a:r>
                        <a:rPr lang="it-IT" baseline="0" dirty="0">
                          <a:solidFill>
                            <a:schemeClr val="bg1"/>
                          </a:solidFill>
                        </a:rPr>
                        <a:t> competences&gt;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  <a:p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&lt;Missing key</a:t>
                      </a:r>
                      <a:r>
                        <a:rPr lang="it-IT" baseline="0" dirty="0">
                          <a:solidFill>
                            <a:schemeClr val="bg1"/>
                          </a:solidFill>
                        </a:rPr>
                        <a:t> customer(s)&gt;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  <a:p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&lt;Missing</a:t>
                      </a:r>
                      <a:r>
                        <a:rPr lang="it-IT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key</a:t>
                      </a:r>
                      <a:r>
                        <a:rPr lang="it-IT" baseline="0" dirty="0">
                          <a:solidFill>
                            <a:schemeClr val="bg1"/>
                          </a:solidFill>
                        </a:rPr>
                        <a:t> stakeholder(s)&gt;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  <a:p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861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18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7535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sz="4000" b="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1" id="{968C2160-CD8F-E848-B457-47F4D39E0BDE}" vid="{EE491A8E-0024-D049-AE43-47796056B10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Kantoorthema</Template>
  <TotalTime>5</TotalTime>
  <Words>270</Words>
  <Application>Microsoft Office PowerPoint</Application>
  <PresentationFormat>Breedbeeld</PresentationFormat>
  <Paragraphs>36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Titillium</vt:lpstr>
      <vt:lpstr>Kantoorthema</vt:lpstr>
      <vt:lpstr>&lt;Activity Proposal Title&gt;</vt:lpstr>
      <vt:lpstr>Activity overview</vt:lpstr>
      <vt:lpstr>Business aspects</vt:lpstr>
      <vt:lpstr>Team structure</vt:lpstr>
      <vt:lpstr>PowerPoint-presentatie</vt:lpstr>
    </vt:vector>
  </TitlesOfParts>
  <Manager/>
  <Company>EIT Digital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&lt;Activity Proposal Title&gt;</dc:title>
  <dc:subject/>
  <dc:creator/>
  <cp:keywords/>
  <dc:description/>
  <cp:lastModifiedBy>Miralem Lisancic</cp:lastModifiedBy>
  <cp:revision>3</cp:revision>
  <dcterms:created xsi:type="dcterms:W3CDTF">2019-03-18T20:22:02Z</dcterms:created>
  <dcterms:modified xsi:type="dcterms:W3CDTF">2021-03-29T09:18:39Z</dcterms:modified>
  <cp:category/>
</cp:coreProperties>
</file>